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7"/>
  </p:handoutMasterIdLst>
  <p:sldIdLst>
    <p:sldId id="256" r:id="rId2"/>
    <p:sldId id="271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65" r:id="rId11"/>
    <p:sldId id="260" r:id="rId12"/>
    <p:sldId id="261" r:id="rId13"/>
    <p:sldId id="262" r:id="rId14"/>
    <p:sldId id="263" r:id="rId15"/>
    <p:sldId id="270" r:id="rId1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03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4559A57-489A-4D6A-AF65-DC0868DEC0BE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1F9CC61-E2E6-4A2E-BC96-37747807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5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C91A7D-7B41-4968-B51C-87374E3E96C2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C53A18-44D2-4F97-9210-65C315DCF8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ell-anderson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28600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accent4">
                    <a:lumMod val="75000"/>
                  </a:schemeClr>
                </a:solidFill>
                <a:effectLst/>
              </a:rPr>
              <a:t>“Why get involved in </a:t>
            </a:r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NARPM®” </a:t>
            </a:r>
            <a:b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(Sub-Titled)</a:t>
            </a:r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/>
            </a:r>
            <a:b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“How </a:t>
            </a:r>
            <a:r>
              <a:rPr lang="en-US" sz="3200" i="1" dirty="0">
                <a:solidFill>
                  <a:schemeClr val="accent4">
                    <a:lumMod val="75000"/>
                  </a:schemeClr>
                </a:solidFill>
                <a:effectLst/>
              </a:rPr>
              <a:t>I grew into a </a:t>
            </a:r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NARPM® </a:t>
            </a:r>
            <a:r>
              <a:rPr lang="en-US" sz="3200" i="1" dirty="0">
                <a:solidFill>
                  <a:schemeClr val="accent4">
                    <a:lumMod val="75000"/>
                  </a:schemeClr>
                </a:solidFill>
                <a:effectLst/>
              </a:rPr>
              <a:t>leader</a:t>
            </a:r>
            <a:r>
              <a:rPr lang="en-US" sz="3200" i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”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effectLst/>
              </a:rPr>
              <a:t> 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06811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Vickie Gaskill, MPM®, RMP®, CPM®, ARM®</a:t>
            </a:r>
          </a:p>
          <a:p>
            <a:pPr algn="ctr"/>
            <a:r>
              <a:rPr lang="en-US" dirty="0" smtClean="0"/>
              <a:t>Bell-Anderson &amp; Assoc., LLC, AMO®, CRMC®</a:t>
            </a:r>
          </a:p>
          <a:p>
            <a:pPr algn="ctr"/>
            <a:r>
              <a:rPr lang="en-US" dirty="0" smtClean="0">
                <a:hlinkClick r:id="rId2"/>
              </a:rPr>
              <a:t>www.bell-anderson.net</a:t>
            </a:r>
            <a:endParaRPr lang="en-US" dirty="0" smtClean="0"/>
          </a:p>
          <a:p>
            <a:pPr algn="ctr"/>
            <a:r>
              <a:rPr lang="en-US" dirty="0" smtClean="0"/>
              <a:t>vgaskill@bell-anderson.net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5720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Inspire</a:t>
            </a:r>
          </a:p>
          <a:p>
            <a:pPr lvl="1"/>
            <a:r>
              <a:rPr lang="en-US" sz="3200" dirty="0" smtClean="0"/>
              <a:t>Genuine and believe in serving others</a:t>
            </a:r>
          </a:p>
          <a:p>
            <a:r>
              <a:rPr lang="en-US" sz="3200" dirty="0" smtClean="0"/>
              <a:t>Coach</a:t>
            </a:r>
          </a:p>
          <a:p>
            <a:pPr lvl="1"/>
            <a:r>
              <a:rPr lang="en-US" sz="3200" dirty="0" smtClean="0"/>
              <a:t>Trainer of future leaders (#1)</a:t>
            </a:r>
          </a:p>
          <a:p>
            <a:pPr lvl="1"/>
            <a:r>
              <a:rPr lang="en-US" sz="3200" dirty="0" smtClean="0"/>
              <a:t>Teach, Tutor, and Mentor</a:t>
            </a:r>
          </a:p>
          <a:p>
            <a:r>
              <a:rPr lang="en-US" sz="3200" dirty="0" smtClean="0"/>
              <a:t>Empower</a:t>
            </a:r>
          </a:p>
          <a:p>
            <a:pPr lvl="1"/>
            <a:r>
              <a:rPr lang="en-US" sz="3200" dirty="0" smtClean="0"/>
              <a:t>Delegate</a:t>
            </a:r>
          </a:p>
          <a:p>
            <a:pPr lvl="1"/>
            <a:r>
              <a:rPr lang="en-US" sz="3200" dirty="0"/>
              <a:t>L</a:t>
            </a:r>
            <a:r>
              <a:rPr lang="en-US" sz="3200" dirty="0" smtClean="0"/>
              <a:t>et others make decisions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From There </a:t>
            </a:r>
            <a:r>
              <a:rPr lang="en-US" dirty="0">
                <a:solidFill>
                  <a:srgbClr val="0070C0"/>
                </a:solidFill>
              </a:rPr>
              <a:t>C</a:t>
            </a:r>
            <a:r>
              <a:rPr lang="en-US" dirty="0" smtClean="0">
                <a:solidFill>
                  <a:srgbClr val="0070C0"/>
                </a:solidFill>
              </a:rPr>
              <a:t>omes Leadership: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53340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7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Discovered the need and stepped in to help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Sylvia Hill, MPM®, RMP®, 2007 NAPRM® President</a:t>
            </a:r>
          </a:p>
          <a:p>
            <a:r>
              <a:rPr lang="en-US" sz="3200" b="1" dirty="0" smtClean="0"/>
              <a:t>When asked, applied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Tony </a:t>
            </a:r>
            <a:r>
              <a:rPr lang="en-US" sz="2400" dirty="0" err="1" smtClean="0">
                <a:solidFill>
                  <a:srgbClr val="0070C0"/>
                </a:solidFill>
                <a:latin typeface="Rockwell Condensed" panose="02060603050405020104" pitchFamily="18" charset="0"/>
              </a:rPr>
              <a:t>Drost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, MPM®, RMP®, 2011 NAPRM® President</a:t>
            </a:r>
          </a:p>
          <a:p>
            <a:r>
              <a:rPr lang="en-US" sz="3200" b="1" dirty="0" smtClean="0"/>
              <a:t>Developed friendships and found my family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Susan Gordon, MPM®, RMP®, 1988-1990 NAPRM® President</a:t>
            </a:r>
          </a:p>
          <a:p>
            <a:r>
              <a:rPr lang="en-US" sz="3200" b="1" dirty="0" smtClean="0"/>
              <a:t>Involvement was the best thing I could do for me and my business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Andy Probst, MPM®, RMP®, 2015 NARPM® President </a:t>
            </a:r>
            <a:endParaRPr lang="en-US" sz="2400" dirty="0">
              <a:solidFill>
                <a:srgbClr val="0070C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Growing into a NARPM® Leader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53340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Interaction with fellow Property Managers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Andrea Caldwell, MPM®, RMP®, 2004 NARPM® President</a:t>
            </a:r>
          </a:p>
          <a:p>
            <a:r>
              <a:rPr lang="en-US" sz="3200" b="1" dirty="0" smtClean="0"/>
              <a:t>I was voluntold. It was to give back </a:t>
            </a:r>
            <a:r>
              <a:rPr lang="en-US" sz="3200" dirty="0" smtClean="0"/>
              <a:t>-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Bart </a:t>
            </a:r>
            <a:r>
              <a:rPr lang="en-US" sz="2400" dirty="0" err="1" smtClean="0">
                <a:solidFill>
                  <a:srgbClr val="0070C0"/>
                </a:solidFill>
                <a:latin typeface="Rockwell Condensed" panose="02060603050405020104" pitchFamily="18" charset="0"/>
              </a:rPr>
              <a:t>Sturzl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, MPM®, RMP®, 2016 NARPM® President</a:t>
            </a:r>
          </a:p>
          <a:p>
            <a:r>
              <a:rPr lang="en-US" sz="3200" b="1" dirty="0" smtClean="0"/>
              <a:t>Something in me I didn’t know I had </a:t>
            </a:r>
            <a:r>
              <a:rPr lang="en-US" sz="3200" dirty="0" smtClean="0"/>
              <a:t>-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Ray Scarabosio, MPM®, RMP®, 1999-2000 NARPM® President</a:t>
            </a:r>
          </a:p>
          <a:p>
            <a:r>
              <a:rPr lang="en-US" sz="3200" b="1" dirty="0" smtClean="0"/>
              <a:t>Natural progression to move from local to the national level </a:t>
            </a:r>
            <a:r>
              <a:rPr lang="en-US" sz="3200" dirty="0" smtClean="0"/>
              <a:t>-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Rose Thomas, MPM®, RMP®, 2006 NARPM® President</a:t>
            </a:r>
            <a:endParaRPr lang="en-US" sz="3200" dirty="0" smtClean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  <a:latin typeface="Rockwell Condensed" panose="020606030504050201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Growing (cont.)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52578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Additional opportunities like book publishing </a:t>
            </a:r>
            <a:r>
              <a:rPr lang="en-US" dirty="0" smtClean="0"/>
              <a:t>–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Melissa Prandi, MPM®, RMP®, 2000-2001 NARPM® President</a:t>
            </a:r>
          </a:p>
          <a:p>
            <a:r>
              <a:rPr lang="en-US" sz="3200" b="1" dirty="0" smtClean="0"/>
              <a:t>Taught me to listen, adopt, adjust and apply 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Mark </a:t>
            </a:r>
            <a:r>
              <a:rPr lang="en-US" sz="2400" dirty="0" err="1" smtClean="0">
                <a:solidFill>
                  <a:srgbClr val="0070C0"/>
                </a:solidFill>
                <a:latin typeface="Rockwell Condensed" panose="02060603050405020104" pitchFamily="18" charset="0"/>
              </a:rPr>
              <a:t>Kreditor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, MPM®, RMP®, 1997-1998 NARPM® President</a:t>
            </a:r>
            <a:endParaRPr lang="en-US" sz="3200" dirty="0" smtClean="0"/>
          </a:p>
          <a:p>
            <a:r>
              <a:rPr lang="en-US" sz="3200" b="1" dirty="0" smtClean="0"/>
              <a:t>Encouraged by some wonderful early leaders -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Kit Garren, MPM®, RMP®, 1994-1995 NARPM® President</a:t>
            </a:r>
          </a:p>
          <a:p>
            <a:r>
              <a:rPr lang="en-US" sz="3200" b="1" dirty="0" smtClean="0"/>
              <a:t>Had to (Kit wouldn’t) </a:t>
            </a:r>
            <a:r>
              <a:rPr lang="en-US" sz="3200" b="1" dirty="0" smtClean="0">
                <a:solidFill>
                  <a:srgbClr val="0070C0"/>
                </a:solidFill>
              </a:rPr>
              <a:t>- </a:t>
            </a:r>
            <a:r>
              <a:rPr lang="en-US" sz="2400" dirty="0" smtClean="0">
                <a:solidFill>
                  <a:srgbClr val="0070C0"/>
                </a:solidFill>
                <a:latin typeface="Rockwell Condensed" panose="02060603050405020104" pitchFamily="18" charset="0"/>
              </a:rPr>
              <a:t>Dave Holt, MPM®, RMP®, 1993-1994 NARPM® President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Growing (cont.)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43434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My Story – “Dare to Soar”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vgaskill\AppData\Local\Microsoft\Windows\INetCache\IE\EL6ZRF1C\aquil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70104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3340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7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000" i="1" dirty="0" smtClean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“If you are giving, loving, serving, helping, encouraging, and adding value to others, then you’re living a life that counts”</a:t>
            </a:r>
          </a:p>
          <a:p>
            <a:pPr marL="109728" indent="0">
              <a:buNone/>
            </a:pPr>
            <a:r>
              <a:rPr lang="en-US" sz="4000" i="1" dirty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	</a:t>
            </a:r>
            <a:r>
              <a:rPr lang="en-US" sz="4000" i="1" dirty="0" smtClean="0"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		Dr. John Maxwell</a:t>
            </a:r>
            <a:endParaRPr lang="en-US" sz="4000" i="1" dirty="0"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0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Why Involvement in NARPM®</a:t>
            </a:r>
          </a:p>
          <a:p>
            <a:r>
              <a:rPr lang="en-US" sz="4000" dirty="0" smtClean="0"/>
              <a:t>Associations need volunteers</a:t>
            </a:r>
          </a:p>
          <a:p>
            <a:r>
              <a:rPr lang="en-US" sz="4000" dirty="0" smtClean="0"/>
              <a:t>Competencies for Leadership</a:t>
            </a:r>
          </a:p>
          <a:p>
            <a:r>
              <a:rPr lang="en-US" sz="4000" dirty="0" smtClean="0"/>
              <a:t>Leadership as Course of Conduct</a:t>
            </a:r>
          </a:p>
          <a:p>
            <a:r>
              <a:rPr lang="en-US" sz="4000" dirty="0" smtClean="0"/>
              <a:t>Past Presidents Report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Objectives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5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Participation </a:t>
            </a:r>
            <a:endParaRPr lang="en-US" sz="4000" dirty="0"/>
          </a:p>
          <a:p>
            <a:r>
              <a:rPr lang="en-US" sz="4000" dirty="0" smtClean="0"/>
              <a:t>Immersion</a:t>
            </a:r>
          </a:p>
          <a:p>
            <a:r>
              <a:rPr lang="en-US" sz="4000" dirty="0" smtClean="0"/>
              <a:t>Association </a:t>
            </a:r>
          </a:p>
          <a:p>
            <a:r>
              <a:rPr lang="en-US" sz="4000" dirty="0" smtClean="0"/>
              <a:t>Taking Part</a:t>
            </a:r>
          </a:p>
          <a:p>
            <a:r>
              <a:rPr lang="en-US" sz="4000" dirty="0" smtClean="0"/>
              <a:t>Connection </a:t>
            </a:r>
          </a:p>
          <a:p>
            <a:r>
              <a:rPr lang="en-US" sz="4000" dirty="0" smtClean="0"/>
              <a:t>Contribution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What does involvement mean?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44958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2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 Success</a:t>
            </a:r>
          </a:p>
          <a:p>
            <a:r>
              <a:rPr lang="en-US" sz="4400" dirty="0" smtClean="0"/>
              <a:t>The Education </a:t>
            </a:r>
          </a:p>
          <a:p>
            <a:r>
              <a:rPr lang="en-US" sz="4400" dirty="0" smtClean="0"/>
              <a:t>The Classes </a:t>
            </a:r>
          </a:p>
          <a:p>
            <a:r>
              <a:rPr lang="en-US" sz="4400" dirty="0" smtClean="0"/>
              <a:t>The Designations </a:t>
            </a:r>
          </a:p>
          <a:p>
            <a:r>
              <a:rPr lang="en-US" sz="4400" dirty="0" smtClean="0"/>
              <a:t>Information Sharing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Why NARPM®?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(straight from website)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49530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>
            <a:normAutofit lnSpcReduction="10000"/>
          </a:bodyPr>
          <a:lstStyle/>
          <a:p>
            <a:r>
              <a:rPr lang="en-US" sz="4400" dirty="0"/>
              <a:t>The Networking </a:t>
            </a:r>
          </a:p>
          <a:p>
            <a:r>
              <a:rPr lang="en-US" sz="4400" dirty="0"/>
              <a:t>The Ideas </a:t>
            </a:r>
          </a:p>
          <a:p>
            <a:r>
              <a:rPr lang="en-US" sz="4400" dirty="0"/>
              <a:t>The Friendships </a:t>
            </a:r>
          </a:p>
          <a:p>
            <a:r>
              <a:rPr lang="en-US" sz="4400" dirty="0"/>
              <a:t>Member Support </a:t>
            </a:r>
          </a:p>
          <a:p>
            <a:r>
              <a:rPr lang="en-US" sz="4400" dirty="0"/>
              <a:t>Strategic Relationships</a:t>
            </a:r>
          </a:p>
          <a:p>
            <a:r>
              <a:rPr lang="en-US" sz="4400" dirty="0"/>
              <a:t>Your Growth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4478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Why NARPM®? (Cont.)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58293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9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RMP® - Residential Management Professional</a:t>
            </a:r>
          </a:p>
          <a:p>
            <a:r>
              <a:rPr lang="en-US" sz="2800" dirty="0" smtClean="0"/>
              <a:t>MPM® - Master Property Manager</a:t>
            </a:r>
          </a:p>
          <a:p>
            <a:r>
              <a:rPr lang="en-US" sz="2800" dirty="0" smtClean="0"/>
              <a:t>CRMC® - Certified Residential Management Company (Companies only)</a:t>
            </a:r>
          </a:p>
          <a:p>
            <a:r>
              <a:rPr lang="en-US" sz="2800" dirty="0" smtClean="0"/>
              <a:t>CSS® - Certified Support Specialist</a:t>
            </a:r>
          </a:p>
          <a:p>
            <a:r>
              <a:rPr lang="en-US" sz="2800" dirty="0" smtClean="0"/>
              <a:t>CMC – Certified Maintenance Coordinator</a:t>
            </a:r>
          </a:p>
          <a:p>
            <a:r>
              <a:rPr lang="en-US" sz="2800" dirty="0" smtClean="0"/>
              <a:t>CRMB – Certified Residential Management Bookkeeper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Professional Designations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081081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9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Autofit/>
          </a:bodyPr>
          <a:lstStyle/>
          <a:p>
            <a:r>
              <a:rPr lang="en-US" sz="2800" dirty="0" smtClean="0"/>
              <a:t>Application</a:t>
            </a:r>
          </a:p>
          <a:p>
            <a:r>
              <a:rPr lang="en-US" sz="2800" dirty="0" smtClean="0"/>
              <a:t>Member in Good Standing</a:t>
            </a:r>
          </a:p>
          <a:p>
            <a:r>
              <a:rPr lang="en-US" sz="2800" dirty="0" smtClean="0"/>
              <a:t>Letters of Recommendation</a:t>
            </a:r>
          </a:p>
          <a:p>
            <a:r>
              <a:rPr lang="en-US" sz="2800" dirty="0" smtClean="0"/>
              <a:t>Experience</a:t>
            </a:r>
          </a:p>
          <a:p>
            <a:r>
              <a:rPr lang="en-US" sz="2800" dirty="0" smtClean="0"/>
              <a:t>Education</a:t>
            </a:r>
          </a:p>
          <a:p>
            <a:r>
              <a:rPr lang="en-US" sz="2800" dirty="0" smtClean="0"/>
              <a:t>Ethics</a:t>
            </a:r>
          </a:p>
          <a:p>
            <a:r>
              <a:rPr lang="en-US" sz="2800" dirty="0" smtClean="0"/>
              <a:t>Attendance at National Convention or Broker/Owner Retreat</a:t>
            </a:r>
          </a:p>
          <a:p>
            <a:r>
              <a:rPr lang="en-US" sz="2800" dirty="0" smtClean="0"/>
              <a:t>Elective Points – Volunteering on a Local, State or National level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Qualifications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4724400"/>
            <a:ext cx="22098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0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Skills</a:t>
            </a:r>
          </a:p>
          <a:p>
            <a:r>
              <a:rPr lang="en-US" sz="4400" dirty="0" smtClean="0"/>
              <a:t>Experiences</a:t>
            </a:r>
          </a:p>
          <a:p>
            <a:r>
              <a:rPr lang="en-US" sz="4400" dirty="0" smtClean="0"/>
              <a:t>Inspiration</a:t>
            </a:r>
          </a:p>
          <a:p>
            <a:r>
              <a:rPr lang="en-US" sz="4400" dirty="0" smtClean="0"/>
              <a:t>Growth in Leadership Roles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Volunteering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Develop as individuals first</a:t>
            </a:r>
          </a:p>
          <a:p>
            <a:r>
              <a:rPr lang="en-US" sz="3200" dirty="0" smtClean="0"/>
              <a:t>Leave your ego at the door</a:t>
            </a:r>
          </a:p>
          <a:p>
            <a:r>
              <a:rPr lang="en-US" sz="3200" dirty="0" smtClean="0"/>
              <a:t>Learn from adversity and problems</a:t>
            </a:r>
          </a:p>
          <a:p>
            <a:r>
              <a:rPr lang="en-US" sz="3200" dirty="0" smtClean="0"/>
              <a:t>Align your energy with others</a:t>
            </a:r>
          </a:p>
          <a:p>
            <a:r>
              <a:rPr lang="en-US" sz="3200" dirty="0" smtClean="0"/>
              <a:t>Develop the capacity to adapt and change</a:t>
            </a:r>
          </a:p>
          <a:p>
            <a:r>
              <a:rPr lang="en-US" sz="3200" dirty="0" smtClean="0"/>
              <a:t>Don’t be afraid to be vulnerable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Develop Your Competencies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50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1754</TotalTime>
  <Words>526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“Why get involved in NARPM®”  (Sub-Titled) “How I grew into a NARPM® leader”  </vt:lpstr>
      <vt:lpstr>Objectives</vt:lpstr>
      <vt:lpstr>What does involvement mean?</vt:lpstr>
      <vt:lpstr>Why NARPM®?  (straight from website)</vt:lpstr>
      <vt:lpstr>Why NARPM®? (Cont.)</vt:lpstr>
      <vt:lpstr>Professional Designations</vt:lpstr>
      <vt:lpstr>Qualifications</vt:lpstr>
      <vt:lpstr>Volunteering</vt:lpstr>
      <vt:lpstr>Develop Your Competencies</vt:lpstr>
      <vt:lpstr>From There Comes Leadership:</vt:lpstr>
      <vt:lpstr>Growing into a NARPM® Leader</vt:lpstr>
      <vt:lpstr>Growing (cont.)</vt:lpstr>
      <vt:lpstr>Growing (cont.)</vt:lpstr>
      <vt:lpstr>My Story – “Dare to Soar”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“Why get involved in NARPM®”  (Sub-Titled) “How I grew into a NARPM® leader”</dc:title>
  <dc:creator>...</dc:creator>
  <cp:lastModifiedBy>Carla Earnest</cp:lastModifiedBy>
  <cp:revision>27</cp:revision>
  <cp:lastPrinted>2017-09-29T17:22:11Z</cp:lastPrinted>
  <dcterms:created xsi:type="dcterms:W3CDTF">2016-11-01T18:33:57Z</dcterms:created>
  <dcterms:modified xsi:type="dcterms:W3CDTF">2017-09-29T18:03:12Z</dcterms:modified>
</cp:coreProperties>
</file>